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5143500" cy="9144000"/>
  <p:embeddedFontLst>
    <p:embeddedFont>
      <p:font typeface="Montserrat" pitchFamily="2" charset="77"/>
      <p:regular r:id="rId15"/>
      <p:bold r:id="rId16"/>
      <p:italic r:id="rId17"/>
      <p:boldItalic r:id="rId18"/>
    </p:embeddedFont>
    <p:embeddedFont>
      <p:font typeface="Montserrat Black" pitchFamily="2" charset="77"/>
      <p:bold r:id="rId19"/>
      <p:italic r:id="rId20"/>
      <p:boldItalic r:id="rId21"/>
    </p:embeddedFont>
    <p:embeddedFont>
      <p:font typeface="Montserrat ExtraBold" pitchFamily="2" charset="77"/>
      <p:bold r:id="rId22"/>
      <p:italic r:id="rId23"/>
      <p:boldItalic r:id="rId24"/>
    </p:embeddedFont>
    <p:embeddedFont>
      <p:font typeface="Montserrat Medium" pitchFamily="2" charset="77"/>
      <p:regular r:id="rId25"/>
      <p:bold r:id="rId26"/>
      <p:italic r:id="rId27"/>
      <p:boldItalic r:id="rId28"/>
    </p:embeddedFont>
    <p:embeddedFont>
      <p:font typeface="Noto Sans" panose="020B0502040504020204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gVQx58w5PryrQ84YyeK5xldBCOb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Zsuzsanna Palman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A9C7"/>
    <a:srgbClr val="0D2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136" d="100"/>
          <a:sy n="136" d="100"/>
        </p:scale>
        <p:origin x="16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21" Type="http://schemas.openxmlformats.org/officeDocument/2006/relationships/font" Target="fonts/font7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45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4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3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Digitális eszköz-interakciók száma / fő / nap</c:v>
                </c:pt>
              </c:strCache>
            </c:strRef>
          </c:tx>
          <c:spPr>
            <a:solidFill>
              <a:srgbClr val="0D2E6C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2020</c:v>
                </c:pt>
                <c:pt idx="3">
                  <c:v>2025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298</c:v>
                </c:pt>
                <c:pt idx="1">
                  <c:v>584</c:v>
                </c:pt>
                <c:pt idx="2">
                  <c:v>1426</c:v>
                </c:pt>
                <c:pt idx="3">
                  <c:v>4909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0C-5D4B-8D9E-1FA39BFD43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5"/>
        <c:overlap val="-27"/>
        <c:axId val="282313872"/>
        <c:axId val="282308928"/>
      </c:barChart>
      <c:catAx>
        <c:axId val="282313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282308928"/>
        <c:crosses val="autoZero"/>
        <c:auto val="1"/>
        <c:lblAlgn val="ctr"/>
        <c:lblOffset val="100"/>
        <c:noMultiLvlLbl val="0"/>
      </c:catAx>
      <c:valAx>
        <c:axId val="282308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HU"/>
          </a:p>
        </c:txPr>
        <c:crossAx val="282313872"/>
        <c:crosses val="autoZero"/>
        <c:crossBetween val="between"/>
        <c:majorUnit val="2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15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;g37b1d22e81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8574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" name="Google Shape;9;g37b1d22e812_0_0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7b1d22e812_0_2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0" name="Google Shape;170;g37b1d22e812_0_29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g37b1d22e812_0_298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7b1d22e812_0_3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3000000" cy="300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2" name="Google Shape;182;g37b1d22e812_0_31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g37b1d22e812_0_31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7b1d22e812_0_3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7b1d22e812_0_338:notes"/>
          <p:cNvSpPr txBox="1">
            <a:spLocks noGrp="1"/>
          </p:cNvSpPr>
          <p:nvPr>
            <p:ph type="body" idx="1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3000000" cy="300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8" name="Google Shape;18;p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5" name="Google Shape;45;p3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1" name="Google Shape;61;p4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4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3000000" cy="300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3" name="Google Shape;93;p6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6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3000000" cy="300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6" name="Google Shape;106;p7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p7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1166813" y="0"/>
            <a:ext cx="5334001" cy="3000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19" name="Google Shape;119;p8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8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0" y="0"/>
            <a:ext cx="3000000" cy="3000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2" name="Google Shape;132;p9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9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g37b1d22e812_0_0" title="138902866_88922927-9b55-46ee-96b0-d45086e1d89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0500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g37b1d22e812_0_0"/>
          <p:cNvSpPr/>
          <p:nvPr/>
        </p:nvSpPr>
        <p:spPr>
          <a:xfrm>
            <a:off x="-8725" y="2175"/>
            <a:ext cx="4358100" cy="51435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g37b1d22e812_0_0"/>
          <p:cNvSpPr txBox="1"/>
          <p:nvPr/>
        </p:nvSpPr>
        <p:spPr>
          <a:xfrm>
            <a:off x="177771" y="748171"/>
            <a:ext cx="3945900" cy="36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EGÉSZSÉGÜGY </a:t>
            </a:r>
            <a:r>
              <a:rPr lang="en-US" sz="31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DIGITÁLIS </a:t>
            </a:r>
            <a:r>
              <a:rPr lang="en-US" sz="31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FORRADALMA</a:t>
            </a:r>
            <a:endParaRPr sz="31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9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5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Dr. Kóka János</a:t>
            </a:r>
            <a:endParaRPr sz="1200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DOKTOR24 CSOPORT IGAZGATÓSÁGI ELNÖK, ALAPÍTÓ</a:t>
            </a:r>
            <a:endParaRPr sz="8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4" name="Google Shape;14;g37b1d22e812_0_0" title="dr_koka_janos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2064" y="3074748"/>
            <a:ext cx="1005100" cy="1005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g37b1d22e812_0_0" title="dr24_szines_sav-0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 flipH="1">
            <a:off x="272075" y="2555915"/>
            <a:ext cx="5143500" cy="45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7b1d22e812_0_298"/>
          <p:cNvSpPr/>
          <p:nvPr/>
        </p:nvSpPr>
        <p:spPr>
          <a:xfrm>
            <a:off x="4341150" y="2089582"/>
            <a:ext cx="4476000" cy="18975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g37b1d22e812_0_298"/>
          <p:cNvSpPr/>
          <p:nvPr/>
        </p:nvSpPr>
        <p:spPr>
          <a:xfrm>
            <a:off x="285750" y="416625"/>
            <a:ext cx="40050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LONGEVITY: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HOSSZÚ ÉLET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TECHNOLÓGIÁVAL</a:t>
            </a:r>
            <a:endParaRPr sz="3025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5" name="Google Shape;175;g37b1d22e812_0_298"/>
          <p:cNvSpPr/>
          <p:nvPr/>
        </p:nvSpPr>
        <p:spPr>
          <a:xfrm>
            <a:off x="4923150" y="524200"/>
            <a:ext cx="3894000" cy="5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b="1" i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"Az első ember, aki 150 évig fog élni, már megszületett." </a:t>
            </a:r>
            <a:endParaRPr sz="1046" b="1" i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David Sinclair professzor (Harvard University)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76" name="Google Shape;176;g37b1d22e812_0_298"/>
          <p:cNvSpPr/>
          <p:nvPr/>
        </p:nvSpPr>
        <p:spPr>
          <a:xfrm>
            <a:off x="231991" y="2274007"/>
            <a:ext cx="3716700" cy="17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295021" algn="l" rtl="0"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 b="1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DEMOGRÁFIAI FORRADALOM</a:t>
            </a:r>
            <a:endParaRPr sz="1046" b="1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világ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százéveseinek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száma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robbanásszerűen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nő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: 2000-ben kb. </a:t>
            </a:r>
            <a:r>
              <a:rPr lang="en-US" sz="1046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150 </a:t>
            </a:r>
            <a:r>
              <a:rPr lang="en-US" sz="1046" b="1" dirty="0" err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ezer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centenárius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élt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2024-ben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már</a:t>
            </a:r>
            <a:r>
              <a:rPr lang="en-US" sz="1046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több</a:t>
            </a:r>
            <a:r>
              <a:rPr lang="en-US" sz="1046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, mint 800 </a:t>
            </a:r>
            <a:r>
              <a:rPr lang="en-US" sz="1046" b="1" dirty="0" err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ezer</a:t>
            </a:r>
            <a:r>
              <a:rPr lang="en-US" sz="1046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százéves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vagy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idősebb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ember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Földön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 b="1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AI A HOSSZÚ ÉLET KUTATÁSÁBAN</a:t>
            </a:r>
            <a:endParaRPr sz="1046" b="1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metformin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nevű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gyógyszer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állatkísérletekben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14-33%-kal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növelte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élettartamot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b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 AI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segítségével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kutatók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ígéretes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növényi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vegyületeket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azonosítottak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hasonló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hatással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77" name="Google Shape;177;g37b1d22e812_0_298" title="dr24_szines_sav-0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4674875" y="1452178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37b1d22e812_0_29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30703" y="2323938"/>
            <a:ext cx="4057650" cy="142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g37b1d22e812_0_298" descr="Google Shape;112;g1e505df70b8_0_2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-1082520" y="4759490"/>
            <a:ext cx="7848930" cy="384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7b1d22e812_0_312"/>
          <p:cNvSpPr/>
          <p:nvPr/>
        </p:nvSpPr>
        <p:spPr>
          <a:xfrm>
            <a:off x="2240570" y="1175937"/>
            <a:ext cx="0" cy="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g37b1d22e812_0_312"/>
          <p:cNvSpPr/>
          <p:nvPr/>
        </p:nvSpPr>
        <p:spPr>
          <a:xfrm>
            <a:off x="392906" y="1390250"/>
            <a:ext cx="0" cy="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g37b1d22e812_0_312"/>
          <p:cNvSpPr/>
          <p:nvPr/>
        </p:nvSpPr>
        <p:spPr>
          <a:xfrm>
            <a:off x="392906" y="1604562"/>
            <a:ext cx="0" cy="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g37b1d22e812_0_31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72959" y="1175926"/>
            <a:ext cx="3571875" cy="2001813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37b1d22e812_0_312"/>
          <p:cNvSpPr/>
          <p:nvPr/>
        </p:nvSpPr>
        <p:spPr>
          <a:xfrm>
            <a:off x="1823652" y="1907738"/>
            <a:ext cx="2169300" cy="137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MI EZ?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18-80 év közötti magyar polgárok számára alanyi jogon elérhető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egészségügyi digitális szolgáltatáscsomag.</a:t>
            </a:r>
            <a:endParaRPr sz="1000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0" name="Google Shape;190;g37b1d22e812_0_312"/>
          <p:cNvSpPr/>
          <p:nvPr/>
        </p:nvSpPr>
        <p:spPr>
          <a:xfrm>
            <a:off x="246475" y="4048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MESTERSÉGES INTELLIGENCIA </a:t>
            </a:r>
            <a:b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DIAGNOSZTIKÁBAN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1" name="Google Shape;191;g37b1d22e812_0_312" title="dr24_szines_sav-0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3369227" y="3281140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g37b1d22e812_0_3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52574" y="185900"/>
            <a:ext cx="1513450" cy="1531875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g37b1d22e812_0_312"/>
          <p:cNvSpPr/>
          <p:nvPr/>
        </p:nvSpPr>
        <p:spPr>
          <a:xfrm>
            <a:off x="4204252" y="1907738"/>
            <a:ext cx="2169300" cy="137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MIÉRT?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Preventív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szemlélet erősítése,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kézzelfogható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digitális egészségügyi juttatás, betegségek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korai felismerés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e.</a:t>
            </a: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4" name="Google Shape;194;g37b1d22e812_0_312"/>
          <p:cNvSpPr/>
          <p:nvPr/>
        </p:nvSpPr>
        <p:spPr>
          <a:xfrm>
            <a:off x="6584852" y="1907738"/>
            <a:ext cx="2169300" cy="1373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KULCSELEMEK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Modern szenzoros karkötő,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AI-vezérelt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alkalmazás,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LLM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alapú ügyfélszolgálat,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EESZT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integráció.</a:t>
            </a: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95" name="Google Shape;195;g37b1d22e812_0_3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517661" y="1993947"/>
            <a:ext cx="3066288" cy="3066288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g37b1d22e812_0_312"/>
          <p:cNvSpPr txBox="1"/>
          <p:nvPr/>
        </p:nvSpPr>
        <p:spPr>
          <a:xfrm>
            <a:off x="2124475" y="3581177"/>
            <a:ext cx="6694500" cy="13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KÖLTSÉG:</a:t>
            </a:r>
            <a:r>
              <a:rPr lang="en-US" sz="160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 ~20 milliárd forint</a:t>
            </a:r>
            <a:endParaRPr sz="160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FORRÁS:</a:t>
            </a:r>
            <a:r>
              <a:rPr lang="en-US" sz="160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 hevített dohánytermékek jövedéki adójának emelése</a:t>
            </a:r>
            <a:endParaRPr sz="160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VÁRHATÓ TÖBBLETBEVÉTEL: </a:t>
            </a:r>
            <a:r>
              <a:rPr lang="en-US" sz="160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32 milliárd forint/év</a:t>
            </a:r>
            <a:endParaRPr sz="160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" name="Google Shape;201;g37b1d22e812_0_338" title="138902866_88922927-9b55-46ee-96b0-d45086e1d89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75372" y="-1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g37b1d22e812_0_338"/>
          <p:cNvSpPr/>
          <p:nvPr/>
        </p:nvSpPr>
        <p:spPr>
          <a:xfrm>
            <a:off x="-8726" y="-18547"/>
            <a:ext cx="4572000" cy="51435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g37b1d22e812_0_338"/>
          <p:cNvSpPr txBox="1"/>
          <p:nvPr/>
        </p:nvSpPr>
        <p:spPr>
          <a:xfrm>
            <a:off x="160373" y="355008"/>
            <a:ext cx="3945900" cy="15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KÖSZÖNÖM</a:t>
            </a:r>
            <a:endParaRPr sz="31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FIGYELMET!</a:t>
            </a:r>
            <a:endParaRPr sz="8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04" name="Google Shape;204;g37b1d22e812_0_338" title="dr24_szines_sav-0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-8725" y="5120640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g37b1d22e812_0_338" title="dr24_logo_kek_fekete_feher-03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1123" y="4241807"/>
            <a:ext cx="1618451" cy="67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5E9FE5B4-770F-15DC-FB9A-02F555DACF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161" y="1656173"/>
            <a:ext cx="2326323" cy="232632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"/>
          <p:cNvSpPr/>
          <p:nvPr/>
        </p:nvSpPr>
        <p:spPr>
          <a:xfrm>
            <a:off x="4785900" y="2321225"/>
            <a:ext cx="4358100" cy="24318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1"/>
          <p:cNvSpPr/>
          <p:nvPr/>
        </p:nvSpPr>
        <p:spPr>
          <a:xfrm>
            <a:off x="285750" y="244046"/>
            <a:ext cx="8572500" cy="64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TÉNYEK &amp; </a:t>
            </a: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KÖVETKEZMÉNYEK</a:t>
            </a:r>
            <a:endParaRPr sz="3025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3" name="Google Shape;23;p1"/>
          <p:cNvSpPr/>
          <p:nvPr/>
        </p:nvSpPr>
        <p:spPr>
          <a:xfrm>
            <a:off x="1492066" y="1940318"/>
            <a:ext cx="45719" cy="16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b="0" i="0" u="none" strike="noStrike" cap="none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 </a:t>
            </a:r>
            <a:endParaRPr sz="1046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1" descr="A graph of the market&#10;&#10;AI-generated content may be incorrect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14850" y="1685100"/>
            <a:ext cx="4843400" cy="27243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"/>
          <p:cNvSpPr txBox="1"/>
          <p:nvPr/>
        </p:nvSpPr>
        <p:spPr>
          <a:xfrm>
            <a:off x="285750" y="958454"/>
            <a:ext cx="3857700" cy="385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Adatrobbanás az egészségügyben</a:t>
            </a:r>
            <a:endParaRPr sz="1046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2025-re a globális adatmennyiség közel </a:t>
            </a:r>
            <a:b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15%-a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az egészségügyből származik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36%-os</a:t>
            </a:r>
            <a:r>
              <a:rPr lang="en-US" sz="1046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éves növekedési ütem (CAGR), </a:t>
            </a:r>
            <a:b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szemben pl. a gyártás </a:t>
            </a: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30%-os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ütemével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Technológiai következmények</a:t>
            </a:r>
            <a:endParaRPr sz="1046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 exponenciális adatnövekedés új technológiák (pl. AI) bevezetését és az adatkezelési infrastruktúra fejlesztését teszi szükségessé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Gazdasági következmények</a:t>
            </a:r>
            <a:endParaRPr sz="1046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globális “digital health” piac kimagasló, </a:t>
            </a:r>
            <a:b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évi </a:t>
            </a: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22%-os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növekedésre számít a következő években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2030-ra ezer milliárd dolláros piaccá válhat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6" name="Google Shape;26;p1" title="dr24_szines_sav-0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6564000" y="543090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" descr="Google Shape;112;g1e505df70b8_0_2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745680" y="4661340"/>
            <a:ext cx="7848930" cy="384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/>
          <p:nvPr/>
        </p:nvSpPr>
        <p:spPr>
          <a:xfrm>
            <a:off x="-2639373" y="0"/>
            <a:ext cx="47019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4" name="Google Shape;34;p2" title="2150641142.jpg"/>
          <p:cNvPicPr preferRelativeResize="0"/>
          <p:nvPr/>
        </p:nvPicPr>
        <p:blipFill rotWithShape="1">
          <a:blip r:embed="rId3">
            <a:alphaModFix/>
          </a:blip>
          <a:srcRect l="-2493" t="26943" r="21796"/>
          <a:stretch/>
        </p:blipFill>
        <p:spPr>
          <a:xfrm>
            <a:off x="1765250" y="2175"/>
            <a:ext cx="73787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2"/>
          <p:cNvSpPr/>
          <p:nvPr/>
        </p:nvSpPr>
        <p:spPr>
          <a:xfrm>
            <a:off x="-8725" y="2175"/>
            <a:ext cx="4701900" cy="5143500"/>
          </a:xfrm>
          <a:prstGeom prst="rect">
            <a:avLst/>
          </a:prstGeom>
          <a:solidFill>
            <a:srgbClr val="05A9C7">
              <a:alpha val="8101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>
            <a:off x="246475" y="4048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NAPI DIGITÁLIS </a:t>
            </a:r>
            <a:endParaRPr sz="3025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INTERAKCIÓK</a:t>
            </a:r>
            <a:r>
              <a:rPr lang="en-US" sz="3025" b="1" dirty="0">
                <a:solidFill>
                  <a:srgbClr val="333333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endParaRPr sz="3025" b="1" dirty="0">
              <a:solidFill>
                <a:srgbClr val="333333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ROBBANÁSA</a:t>
            </a:r>
            <a:endParaRPr sz="3025" b="1" dirty="0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7" name="Google Shape;37;p2"/>
          <p:cNvSpPr/>
          <p:nvPr/>
        </p:nvSpPr>
        <p:spPr>
          <a:xfrm>
            <a:off x="303062" y="1856793"/>
            <a:ext cx="4057800" cy="15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Drámai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növekedés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1046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46"/>
              <a:buFont typeface="Montserrat"/>
              <a:buChar char="➔"/>
            </a:pP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2020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és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2025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között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közel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3,5-szeres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növekedés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b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egy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főre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jutó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napi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digitális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interakciók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számában</a:t>
            </a:r>
            <a:endParaRPr sz="1046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Egészségügyi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vonatkozások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:</a:t>
            </a:r>
            <a:endParaRPr sz="1046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46"/>
              <a:buFont typeface="Montserrat"/>
              <a:buChar char="➔"/>
            </a:pP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digitális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eszközök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mindennapi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életben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betöltött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növekvő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szerepe</a:t>
            </a:r>
            <a:r>
              <a:rPr lang="en-US" sz="1046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új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lehetőségeket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teremt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folyamatos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egészségügyi</a:t>
            </a:r>
            <a:r>
              <a:rPr lang="en-US" sz="1046" b="1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adatgyűjtésre</a:t>
            </a:r>
            <a:endParaRPr sz="1046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46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 b="1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8" name="Google Shape;38;p2"/>
          <p:cNvSpPr/>
          <p:nvPr/>
        </p:nvSpPr>
        <p:spPr>
          <a:xfrm>
            <a:off x="2209707" y="1240230"/>
            <a:ext cx="65" cy="16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2"/>
          <p:cNvSpPr/>
          <p:nvPr/>
        </p:nvSpPr>
        <p:spPr>
          <a:xfrm>
            <a:off x="513768" y="2216245"/>
            <a:ext cx="3709500" cy="16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40" name="Google Shape;40;p2" descr="A hand holding a phone with icons around it&#10;&#10;AI-generated content may be incorrect.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240636" y="657221"/>
            <a:ext cx="3829052" cy="3829052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2"/>
          <p:cNvSpPr/>
          <p:nvPr/>
        </p:nvSpPr>
        <p:spPr>
          <a:xfrm>
            <a:off x="761079" y="3270875"/>
            <a:ext cx="4476000" cy="21036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1211EE95-B316-62D0-4EF7-7293574540D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4519736"/>
              </p:ext>
            </p:extLst>
          </p:nvPr>
        </p:nvGraphicFramePr>
        <p:xfrm>
          <a:off x="1534497" y="3666678"/>
          <a:ext cx="3037503" cy="1478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C793942-B2AE-21F2-CB78-5ADBFBF7CD66}"/>
              </a:ext>
            </a:extLst>
          </p:cNvPr>
          <p:cNvSpPr txBox="1"/>
          <p:nvPr/>
        </p:nvSpPr>
        <p:spPr>
          <a:xfrm>
            <a:off x="842529" y="3396970"/>
            <a:ext cx="3300904" cy="2650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5000"/>
              </a:lnSpc>
              <a:buClr>
                <a:srgbClr val="444444"/>
              </a:buClr>
              <a:buSzPts val="1046"/>
            </a:pPr>
            <a:r>
              <a:rPr lang="en-US" sz="1050" b="1" dirty="0" err="1">
                <a:solidFill>
                  <a:srgbClr val="002F6C"/>
                </a:solidFill>
                <a:latin typeface="Montserrat"/>
              </a:rPr>
              <a:t>Digitális</a:t>
            </a:r>
            <a:r>
              <a:rPr lang="en-US" sz="1050" b="1" dirty="0">
                <a:solidFill>
                  <a:srgbClr val="002F6C"/>
                </a:solidFill>
                <a:latin typeface="Montserrat"/>
              </a:rPr>
              <a:t> </a:t>
            </a:r>
            <a:r>
              <a:rPr lang="en-US" sz="1050" b="1" dirty="0" err="1">
                <a:solidFill>
                  <a:srgbClr val="002F6C"/>
                </a:solidFill>
                <a:latin typeface="Montserrat"/>
              </a:rPr>
              <a:t>eszköz-interakciók</a:t>
            </a:r>
            <a:r>
              <a:rPr lang="en-US" sz="1050" b="1" dirty="0">
                <a:solidFill>
                  <a:srgbClr val="002F6C"/>
                </a:solidFill>
                <a:latin typeface="Montserrat"/>
              </a:rPr>
              <a:t> </a:t>
            </a:r>
            <a:r>
              <a:rPr lang="en-US" sz="1050" b="1" dirty="0" err="1">
                <a:solidFill>
                  <a:srgbClr val="002F6C"/>
                </a:solidFill>
                <a:latin typeface="Montserrat"/>
              </a:rPr>
              <a:t>száma</a:t>
            </a:r>
            <a:r>
              <a:rPr lang="en-US" sz="1050" b="1" dirty="0">
                <a:solidFill>
                  <a:srgbClr val="002F6C"/>
                </a:solidFill>
                <a:latin typeface="Montserrat"/>
              </a:rPr>
              <a:t> / </a:t>
            </a:r>
            <a:r>
              <a:rPr lang="en-US" sz="1050" b="1" dirty="0" err="1">
                <a:solidFill>
                  <a:srgbClr val="002F6C"/>
                </a:solidFill>
                <a:latin typeface="Montserrat"/>
              </a:rPr>
              <a:t>fő</a:t>
            </a:r>
            <a:r>
              <a:rPr lang="en-US" sz="1050" b="1" dirty="0">
                <a:solidFill>
                  <a:srgbClr val="002F6C"/>
                </a:solidFill>
                <a:latin typeface="Montserrat"/>
              </a:rPr>
              <a:t> / nap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3"/>
          <p:cNvSpPr/>
          <p:nvPr/>
        </p:nvSpPr>
        <p:spPr>
          <a:xfrm>
            <a:off x="3147471" y="1877750"/>
            <a:ext cx="2770500" cy="1867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HASNYÁLMIRIGYRÁK KORAI FELISMERÉSE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Harvard 2023-as kutatásában egy AI-modell sikeresen előre jelezte a hasnyálmirigyrák kialakulását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pusztán kórelőzményi adatok alapján. </a:t>
            </a:r>
            <a:endParaRPr sz="1000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modell pontossága vetekedett a drága genetikai szűrővizsgálatokéval. 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49" name="Google Shape;49;p3"/>
          <p:cNvSpPr/>
          <p:nvPr/>
        </p:nvSpPr>
        <p:spPr>
          <a:xfrm>
            <a:off x="2240570" y="1175937"/>
            <a:ext cx="65" cy="16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3"/>
          <p:cNvSpPr/>
          <p:nvPr/>
        </p:nvSpPr>
        <p:spPr>
          <a:xfrm>
            <a:off x="392906" y="1390250"/>
            <a:ext cx="65" cy="16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3"/>
          <p:cNvSpPr/>
          <p:nvPr/>
        </p:nvSpPr>
        <p:spPr>
          <a:xfrm>
            <a:off x="392906" y="1604562"/>
            <a:ext cx="65" cy="160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Calibri"/>
              <a:buNone/>
            </a:pP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2" name="Google Shape;52;p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72959" y="1175926"/>
            <a:ext cx="3571875" cy="2001813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3"/>
          <p:cNvSpPr/>
          <p:nvPr/>
        </p:nvSpPr>
        <p:spPr>
          <a:xfrm>
            <a:off x="246525" y="1877750"/>
            <a:ext cx="2770500" cy="1867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EPILEPSZIA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 EpiPrecision AI rendszer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800 óráról 160 órára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csökkentette az epilepsziás góc feltérképezéséhez szükséges időt, és a görcskezdő zónák azonosítási pontosságát 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65%-ról 89%-ra</a:t>
            </a:r>
            <a:r>
              <a:rPr lang="en-US" sz="1000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növelte. A kórházak számára akár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40%-kal </a:t>
            </a:r>
            <a:r>
              <a:rPr lang="en-US" sz="100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csökkentheti a kezelési költségeket. </a:t>
            </a:r>
            <a:endParaRPr sz="1000">
              <a:solidFill>
                <a:schemeClr val="dk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sp>
        <p:nvSpPr>
          <p:cNvPr id="54" name="Google Shape;54;p3"/>
          <p:cNvSpPr/>
          <p:nvPr/>
        </p:nvSpPr>
        <p:spPr>
          <a:xfrm>
            <a:off x="246475" y="4048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MESTERSÉGES INTELLIGENCIA </a:t>
            </a:r>
            <a:b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DIAGNOSZTIKÁBAN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5" name="Google Shape;55;p3"/>
          <p:cNvSpPr/>
          <p:nvPr/>
        </p:nvSpPr>
        <p:spPr>
          <a:xfrm>
            <a:off x="6048417" y="1877750"/>
            <a:ext cx="2770500" cy="18678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AI vs. EMBERI PONTOSSÁG</a:t>
            </a: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Microsoft "orvosi szuperintelligencia" rendszere nehéz diagnosztikai esetek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80%-át 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helyesen oldotta meg, míg humán orvosok ugyanezen eseteknek csak </a:t>
            </a:r>
            <a:r>
              <a:rPr lang="en-US" sz="1000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20%-ában</a:t>
            </a:r>
            <a:r>
              <a:rPr lang="en-US" sz="100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találtak jó megoldást.</a:t>
            </a:r>
            <a:endParaRPr sz="100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/>
          </a:p>
        </p:txBody>
      </p:sp>
      <p:pic>
        <p:nvPicPr>
          <p:cNvPr id="56" name="Google Shape;56;p3" title="dr24_szines_sav-0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10800000" flipH="1">
            <a:off x="2735850" y="3699840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3" title="232751236_6a58a2d8-af34-4d98-96f7-b30a63c07bf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87388" y="242125"/>
            <a:ext cx="1456026" cy="1456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3" descr="Google Shape;112;g1e505df70b8_0_21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735855" y="4808565"/>
            <a:ext cx="7848930" cy="384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/>
          <p:nvPr/>
        </p:nvSpPr>
        <p:spPr>
          <a:xfrm>
            <a:off x="246475" y="4048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hu-HU" sz="3025" b="1" noProof="0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MESTERSÉGES INTELLIGENCIA </a:t>
            </a:r>
            <a:br>
              <a:rPr lang="hu-HU" sz="3025" b="1" noProof="0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hu-HU" sz="3025" b="1" noProof="0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AZ </a:t>
            </a:r>
            <a:r>
              <a:rPr lang="hu-HU" sz="3025" b="1" noProof="0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ADMINISZTRÁCIÓBAN</a:t>
            </a:r>
            <a:endParaRPr lang="hu-HU" sz="3025" b="1" noProof="0" dirty="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5" name="Google Shape;65;p4"/>
          <p:cNvSpPr/>
          <p:nvPr/>
        </p:nvSpPr>
        <p:spPr>
          <a:xfrm>
            <a:off x="3147471" y="1877750"/>
            <a:ext cx="2770500" cy="18678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b="1" noProof="0" dirty="0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b="1" noProof="0" dirty="0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b="1" noProof="0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BRIT PILOT PROGRAM EREDMÉNYEI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NHS AI alapú időpont előjegyzés rendszere </a:t>
            </a:r>
            <a:r>
              <a:rPr lang="hu-HU" sz="1000" b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30%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-kal csökkentette a meg nem jelenések számát. </a:t>
            </a:r>
            <a:r>
              <a:rPr lang="hu-HU" sz="1000" b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1910 extra beteget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sikerült ellátni ez idő alatt, mivel az AI “feltöltötte” az üresedő helyeket más páciensekkel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</a:endParaRPr>
          </a:p>
        </p:txBody>
      </p:sp>
      <p:sp>
        <p:nvSpPr>
          <p:cNvPr id="66" name="Google Shape;66;p4"/>
          <p:cNvSpPr/>
          <p:nvPr/>
        </p:nvSpPr>
        <p:spPr>
          <a:xfrm>
            <a:off x="246525" y="1877750"/>
            <a:ext cx="2770500" cy="1867800"/>
          </a:xfrm>
          <a:prstGeom prst="rect">
            <a:avLst/>
          </a:prstGeom>
          <a:solidFill>
            <a:srgbClr val="05A9C7">
              <a:alpha val="81010"/>
            </a:srgbClr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b="1" noProof="0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SZAKMAI KONSZENZUS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Egy friss (2024-es) AMA felmérés szerint az </a:t>
            </a:r>
            <a:r>
              <a:rPr lang="hu-HU" sz="1000" b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orvosok 57%-a az adminisztratív teher csökkentését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tartja az AI legnagyobb ígéretének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</a:endParaRPr>
          </a:p>
        </p:txBody>
      </p:sp>
      <p:sp>
        <p:nvSpPr>
          <p:cNvPr id="67" name="Google Shape;67;p4"/>
          <p:cNvSpPr/>
          <p:nvPr/>
        </p:nvSpPr>
        <p:spPr>
          <a:xfrm>
            <a:off x="6048417" y="1877750"/>
            <a:ext cx="2770500" cy="1867800"/>
          </a:xfrm>
          <a:prstGeom prst="rect">
            <a:avLst/>
          </a:prstGeom>
          <a:solidFill>
            <a:srgbClr val="05A9C7">
              <a:alpha val="81961"/>
            </a:srgbClr>
          </a:solidFill>
          <a:ln>
            <a:noFill/>
          </a:ln>
        </p:spPr>
        <p:txBody>
          <a:bodyPr spcFirstLastPara="1" wrap="square" lIns="87850" tIns="87850" rIns="87850" bIns="8785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b="1" noProof="0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DOKUMENTÁCIÓS IDŐ CSÖKKENTÉSE</a:t>
            </a:r>
            <a:endParaRPr lang="hu-HU" sz="100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Egy Microsoft-felmérés (</a:t>
            </a:r>
            <a:r>
              <a:rPr lang="hu-HU" sz="1000" i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879 klinikus bevonásával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) szerint az AI-alapú orvosi jegyző megoldások átlagosan </a:t>
            </a:r>
            <a:r>
              <a:rPr lang="hu-HU" sz="1000" b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~5 percet takarítanak meg 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vizitenként; a klinikusok </a:t>
            </a:r>
            <a:r>
              <a:rPr lang="hu-HU" sz="1000" b="1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77%-a jobb dokumentációs minőségről </a:t>
            </a:r>
            <a:r>
              <a:rPr lang="hu-HU" sz="1000" noProof="0" dirty="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számolt be.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u-HU" sz="1000" noProof="0" dirty="0">
              <a:solidFill>
                <a:schemeClr val="lt1"/>
              </a:solidFill>
            </a:endParaRPr>
          </a:p>
        </p:txBody>
      </p:sp>
      <p:pic>
        <p:nvPicPr>
          <p:cNvPr id="68" name="Google Shape;68;p4" title="dr24_szines_sav-0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 flipH="1">
            <a:off x="2735850" y="3699840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4" title="9539341_265.jpg"/>
          <p:cNvPicPr preferRelativeResize="0"/>
          <p:nvPr/>
        </p:nvPicPr>
        <p:blipFill rotWithShape="1">
          <a:blip r:embed="rId4">
            <a:alphaModFix/>
          </a:blip>
          <a:srcRect l="22701" t="10974" r="27515" b="9502"/>
          <a:stretch/>
        </p:blipFill>
        <p:spPr>
          <a:xfrm>
            <a:off x="6636600" y="247825"/>
            <a:ext cx="1334948" cy="1419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4" title="9539341_265.jpg"/>
          <p:cNvPicPr preferRelativeResize="0"/>
          <p:nvPr/>
        </p:nvPicPr>
        <p:blipFill rotWithShape="1">
          <a:blip r:embed="rId4">
            <a:alphaModFix/>
          </a:blip>
          <a:srcRect l="22701" t="10974" r="27515" b="70599"/>
          <a:stretch/>
        </p:blipFill>
        <p:spPr>
          <a:xfrm>
            <a:off x="4099750" y="4222124"/>
            <a:ext cx="3695401" cy="91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6" title="21136178_69_Medical.jpg"/>
          <p:cNvPicPr preferRelativeResize="0"/>
          <p:nvPr/>
        </p:nvPicPr>
        <p:blipFill rotWithShape="1">
          <a:blip r:embed="rId3">
            <a:alphaModFix/>
          </a:blip>
          <a:srcRect l="-6720" r="6719" b="2305"/>
          <a:stretch/>
        </p:blipFill>
        <p:spPr>
          <a:xfrm>
            <a:off x="1244625" y="0"/>
            <a:ext cx="7899377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6"/>
          <p:cNvSpPr/>
          <p:nvPr/>
        </p:nvSpPr>
        <p:spPr>
          <a:xfrm>
            <a:off x="-8725" y="2175"/>
            <a:ext cx="4358100" cy="51435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6"/>
          <p:cNvSpPr/>
          <p:nvPr/>
        </p:nvSpPr>
        <p:spPr>
          <a:xfrm>
            <a:off x="285750" y="204701"/>
            <a:ext cx="4057800" cy="64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ÁLLAMI </a:t>
            </a:r>
            <a:r>
              <a:rPr lang="en-US" sz="3025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SZEREP</a:t>
            </a:r>
            <a:endParaRPr sz="3025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285750" y="881200"/>
            <a:ext cx="3828300" cy="70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Az állam aktív közreműködése nélkül az egészségügyi digitalizáció és MI-fejlesztés lelassulna. </a:t>
            </a:r>
            <a:endParaRPr sz="1046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chemeClr val="lt1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Az EESZT adatvagyonának megnyitása hatalmas lökést adhat a hazai innovációnak.</a:t>
            </a:r>
            <a:endParaRPr sz="1046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>
              <a:solidFill>
                <a:schemeClr val="lt1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00" name="Google Shape;100;p6"/>
          <p:cNvSpPr txBox="1"/>
          <p:nvPr/>
        </p:nvSpPr>
        <p:spPr>
          <a:xfrm>
            <a:off x="750439" y="1661050"/>
            <a:ext cx="3337500" cy="332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EESZT ADATOK MEGNYITÁSA</a:t>
            </a:r>
            <a:endParaRPr sz="1046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2026-tól az EESZT operátora – eseti engedélyezés mellett – hozzáférést adhat a benne tárolt anonimizált egészségügyi adatokhoz AI fejlesztési célokra.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SZABÁLYOZÁS</a:t>
            </a:r>
            <a:endParaRPr sz="1046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állam gondoskodik a megfelelő jogi keretrendszerről: adatvédelem, felelősségi kérdések tisztázása, orvostechnikai AI-ek engedélyezése.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INFRASTRUKTÚRA</a:t>
            </a:r>
            <a:endParaRPr sz="1046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Felhőkapacitás, kiberbiztonság és technológiai háttér biztosítása az egészségügyi AI fejlesztésekhez.</a:t>
            </a: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01" name="Google Shape;10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65954">
            <a:off x="292599" y="1797149"/>
            <a:ext cx="455599" cy="294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65954">
            <a:off x="292599" y="2738669"/>
            <a:ext cx="455599" cy="294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-165954">
            <a:off x="312231" y="3690006"/>
            <a:ext cx="455599" cy="2949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"/>
          <p:cNvSpPr/>
          <p:nvPr/>
        </p:nvSpPr>
        <p:spPr>
          <a:xfrm>
            <a:off x="4785900" y="944523"/>
            <a:ext cx="4358100" cy="14919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0" name="Google Shape;110;p7" title="6921087.jpg"/>
          <p:cNvPicPr preferRelativeResize="0"/>
          <p:nvPr/>
        </p:nvPicPr>
        <p:blipFill rotWithShape="1">
          <a:blip r:embed="rId3">
            <a:alphaModFix/>
          </a:blip>
          <a:srcRect l="32964" r="4438"/>
          <a:stretch/>
        </p:blipFill>
        <p:spPr>
          <a:xfrm>
            <a:off x="6106541" y="1452250"/>
            <a:ext cx="2620826" cy="279105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7"/>
          <p:cNvSpPr/>
          <p:nvPr/>
        </p:nvSpPr>
        <p:spPr>
          <a:xfrm>
            <a:off x="4007400" y="136232"/>
            <a:ext cx="4476000" cy="1897500"/>
          </a:xfrm>
          <a:prstGeom prst="roundRect">
            <a:avLst>
              <a:gd name="adj" fmla="val 16667"/>
            </a:avLst>
          </a:prstGeom>
          <a:solidFill>
            <a:srgbClr val="F3F3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2" name="Google Shape;112;p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16566" y="323114"/>
            <a:ext cx="4057650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7"/>
          <p:cNvSpPr/>
          <p:nvPr/>
        </p:nvSpPr>
        <p:spPr>
          <a:xfrm>
            <a:off x="285750" y="416625"/>
            <a:ext cx="35949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VISELHETŐ 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OKOSESZKÖZÖK</a:t>
            </a:r>
            <a:endParaRPr sz="3025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TERJEDÉSE</a:t>
            </a:r>
            <a:endParaRPr sz="3025" b="1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14" name="Google Shape;114;p7"/>
          <p:cNvSpPr/>
          <p:nvPr/>
        </p:nvSpPr>
        <p:spPr>
          <a:xfrm>
            <a:off x="322675" y="1795600"/>
            <a:ext cx="3594900" cy="79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 digitális egészség fogyasztói oldala is erősödik. </a:t>
            </a: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Egyre több ember visel folyamatosan szenzorokat</a:t>
            </a:r>
            <a:r>
              <a:rPr lang="en-US" sz="1046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amelyek adatot szolgáltatnak az aktivitásáról, szívritmusáról, alvásáról - ez </a:t>
            </a: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óriási lehetőség </a:t>
            </a:r>
            <a:b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 b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megelőzésben és a klinikai kutatásban.</a:t>
            </a:r>
            <a:endParaRPr sz="1046" b="1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>
              <a:solidFill>
                <a:srgbClr val="444444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  <p:sp>
        <p:nvSpPr>
          <p:cNvPr id="115" name="Google Shape;115;p7"/>
          <p:cNvSpPr/>
          <p:nvPr/>
        </p:nvSpPr>
        <p:spPr>
          <a:xfrm>
            <a:off x="231991" y="2883607"/>
            <a:ext cx="3716700" cy="17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marR="0" lvl="0" indent="-295021" algn="l" rtl="0"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Egy 2022-es globális felmérés szerint </a:t>
            </a:r>
            <a:b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válaszadók </a:t>
            </a: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53,7%-a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használ valamilyen viselhető eszközt a fitness vagy egészség monitorozására - már többségben vannak </a:t>
            </a:r>
            <a:b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 digitális követők.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spcBef>
                <a:spcPts val="0"/>
              </a:spcBef>
              <a:spcAft>
                <a:spcPts val="0"/>
              </a:spcAft>
              <a:buSzPts val="1046"/>
              <a:buFont typeface="Montserrat"/>
              <a:buChar char="➔"/>
            </a:pP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Magyarországon is hasonló a trend: egy hazai reprezentatív kutatás szerint a megkérdezettek </a:t>
            </a:r>
            <a:r>
              <a:rPr lang="en-US" sz="1046" b="1">
                <a:solidFill>
                  <a:srgbClr val="0066CC"/>
                </a:solidFill>
                <a:latin typeface="Montserrat"/>
                <a:ea typeface="Montserrat"/>
                <a:cs typeface="Montserrat"/>
                <a:sym typeface="Montserrat"/>
              </a:rPr>
              <a:t>34%-a </a:t>
            </a:r>
            <a:r>
              <a:rPr lang="en-US" sz="1046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vásárolt okosórát vagy okoskarkötőt az elmúlt két évben kimondottan egészségügyi célból.</a:t>
            </a: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16" name="Google Shape;116;p7" title="dr24_szines_sav-02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800000" flipH="1">
            <a:off x="4007400" y="4862065"/>
            <a:ext cx="5143500" cy="457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8"/>
          <p:cNvSpPr/>
          <p:nvPr/>
        </p:nvSpPr>
        <p:spPr>
          <a:xfrm>
            <a:off x="-8725" y="2175"/>
            <a:ext cx="9152700" cy="5143500"/>
          </a:xfrm>
          <a:prstGeom prst="rect">
            <a:avLst/>
          </a:prstGeom>
          <a:solidFill>
            <a:srgbClr val="05A9C7">
              <a:alpha val="2532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8"/>
          <p:cNvSpPr/>
          <p:nvPr/>
        </p:nvSpPr>
        <p:spPr>
          <a:xfrm>
            <a:off x="334829" y="475520"/>
            <a:ext cx="35949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 dirty="0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A MEGELŐZÉS GAZDASÁGI</a:t>
            </a:r>
            <a:endParaRPr sz="3025" b="1" dirty="0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HATÉKONYSÁGA</a:t>
            </a:r>
            <a:endParaRPr sz="3025" b="1" dirty="0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4" name="Google Shape;124;p8"/>
          <p:cNvSpPr txBox="1"/>
          <p:nvPr/>
        </p:nvSpPr>
        <p:spPr>
          <a:xfrm>
            <a:off x="4321189" y="571130"/>
            <a:ext cx="3242268" cy="159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5A9C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Ft 150e</a:t>
            </a:r>
            <a:endParaRPr sz="6000" dirty="0">
              <a:solidFill>
                <a:srgbClr val="05A9C7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  <p:sp>
        <p:nvSpPr>
          <p:cNvPr id="126" name="Google Shape;126;p8"/>
          <p:cNvSpPr txBox="1"/>
          <p:nvPr/>
        </p:nvSpPr>
        <p:spPr>
          <a:xfrm>
            <a:off x="6350674" y="3813869"/>
            <a:ext cx="39951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1" dirty="0" err="1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Vastagbélrák</a:t>
            </a:r>
            <a:r>
              <a:rPr lang="en-US" sz="1000" b="1" dirty="0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dirty="0" err="1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kezelésének</a:t>
            </a:r>
            <a:r>
              <a:rPr lang="en-US" sz="1000" b="1" dirty="0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00" b="1" dirty="0" err="1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költsége</a:t>
            </a:r>
            <a:endParaRPr sz="1000" b="1" dirty="0">
              <a:solidFill>
                <a:srgbClr val="555555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7" name="Google Shape;127;p8"/>
          <p:cNvSpPr/>
          <p:nvPr/>
        </p:nvSpPr>
        <p:spPr>
          <a:xfrm>
            <a:off x="322675" y="1795600"/>
            <a:ext cx="3594900" cy="27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A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megelőzésbe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fektetett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erőforrás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nem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pusztán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egészségnyereséget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hoz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,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hanem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b="1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többszörösen</a:t>
            </a:r>
            <a:r>
              <a:rPr lang="en-US" sz="1046" b="1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megtérülő</a:t>
            </a:r>
            <a:r>
              <a:rPr lang="en-US" sz="1046" b="1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befektetés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társadalom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és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gazdaság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számára</a:t>
            </a:r>
            <a:r>
              <a:rPr lang="en-US" sz="1046" dirty="0">
                <a:solidFill>
                  <a:srgbClr val="444444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is.</a:t>
            </a:r>
            <a:endParaRPr sz="1046" dirty="0">
              <a:solidFill>
                <a:srgbClr val="444444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 dirty="0">
              <a:solidFill>
                <a:srgbClr val="444444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  <a:p>
            <a:pPr marL="457200" lvl="0" indent="-29502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Montserrat"/>
              <a:buChar char="➔"/>
            </a:pP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Minden </a:t>
            </a:r>
            <a:r>
              <a:rPr lang="en-US" sz="1046" b="1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Forint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amit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prevencióra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költünk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hosszú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távon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3-6 Ft </a:t>
            </a:r>
            <a:r>
              <a:rPr lang="en-US" sz="1046" b="1" dirty="0" err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közötti</a:t>
            </a:r>
            <a:r>
              <a:rPr lang="en-US" sz="1046" b="1" dirty="0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összeget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takarít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meg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az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egészségügyi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kiadásokban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termelékenységben</a:t>
            </a: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46" dirty="0">
              <a:solidFill>
                <a:srgbClr val="444444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457200" lvl="0" indent="-295021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46"/>
              <a:buFont typeface="Montserrat"/>
              <a:buChar char="➔"/>
            </a:pP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Magyarországon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teljes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népességet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figyelembe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véve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fejenként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>
                <a:solidFill>
                  <a:srgbClr val="002F6C"/>
                </a:solidFill>
                <a:latin typeface="Montserrat"/>
                <a:sym typeface="Montserrat"/>
              </a:rPr>
              <a:t>€34 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jut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megelőzésre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és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egészségnevelésre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míg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Európában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ez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1046" dirty="0" err="1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szám</a:t>
            </a:r>
            <a:r>
              <a:rPr lang="en-US" sz="1046" dirty="0">
                <a:solidFill>
                  <a:srgbClr val="444444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1046" b="1" dirty="0" err="1">
                <a:solidFill>
                  <a:srgbClr val="002F6C"/>
                </a:solidFill>
                <a:latin typeface="Montserrat"/>
                <a:sym typeface="Montserrat"/>
              </a:rPr>
              <a:t>átlagosan</a:t>
            </a:r>
            <a:r>
              <a:rPr lang="en-US" sz="1046" b="1" dirty="0">
                <a:solidFill>
                  <a:srgbClr val="002F6C"/>
                </a:solidFill>
                <a:latin typeface="Montserrat"/>
                <a:sym typeface="Montserrat"/>
              </a:rPr>
              <a:t> €208</a:t>
            </a:r>
            <a:endParaRPr sz="1046" b="1" dirty="0">
              <a:solidFill>
                <a:srgbClr val="002F6C"/>
              </a:solidFill>
              <a:latin typeface="Montserrat"/>
              <a:sym typeface="Montserrat"/>
            </a:endParaRPr>
          </a:p>
        </p:txBody>
      </p:sp>
      <p:sp>
        <p:nvSpPr>
          <p:cNvPr id="128" name="Google Shape;128;p8"/>
          <p:cNvSpPr/>
          <p:nvPr/>
        </p:nvSpPr>
        <p:spPr>
          <a:xfrm>
            <a:off x="6158250" y="1709930"/>
            <a:ext cx="903000" cy="903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latin typeface="Montserrat ExtraBold"/>
                <a:ea typeface="Montserrat ExtraBold"/>
                <a:cs typeface="Montserrat ExtraBold"/>
                <a:sym typeface="Montserrat ExtraBold"/>
              </a:rPr>
              <a:t>vs.</a:t>
            </a:r>
            <a:endParaRPr sz="2000" dirty="0">
              <a:latin typeface="Montserrat ExtraBold"/>
              <a:ea typeface="Montserrat ExtraBold"/>
              <a:cs typeface="Montserrat ExtraBold"/>
              <a:sym typeface="Montserrat ExtraBold"/>
            </a:endParaRPr>
          </a:p>
        </p:txBody>
      </p:sp>
      <p:sp>
        <p:nvSpPr>
          <p:cNvPr id="129" name="Google Shape;129;p8"/>
          <p:cNvSpPr txBox="1"/>
          <p:nvPr/>
        </p:nvSpPr>
        <p:spPr>
          <a:xfrm>
            <a:off x="7510789" y="822225"/>
            <a:ext cx="1674870" cy="90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u-HU" sz="1000" b="1" dirty="0" err="1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Kolonoszkópia</a:t>
            </a:r>
            <a:r>
              <a:rPr lang="hu-HU" sz="1000" b="1" dirty="0">
                <a:solidFill>
                  <a:srgbClr val="555555"/>
                </a:solidFill>
                <a:latin typeface="Montserrat"/>
                <a:ea typeface="Montserrat"/>
                <a:cs typeface="Montserrat"/>
                <a:sym typeface="Montserrat"/>
              </a:rPr>
              <a:t> polip eltávolítással átlagos ára</a:t>
            </a:r>
            <a:endParaRPr sz="1000" b="1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2" name="Google Shape;124;p8">
            <a:extLst>
              <a:ext uri="{FF2B5EF4-FFF2-40B4-BE49-F238E27FC236}">
                <a16:creationId xmlns:a16="http://schemas.microsoft.com/office/drawing/2014/main" id="{424EFFF9-292F-B60A-8550-3EA50FB0072C}"/>
              </a:ext>
            </a:extLst>
          </p:cNvPr>
          <p:cNvSpPr txBox="1"/>
          <p:nvPr/>
        </p:nvSpPr>
        <p:spPr>
          <a:xfrm>
            <a:off x="4103871" y="2712370"/>
            <a:ext cx="4645918" cy="10020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5A9C7"/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Ft 15-20M</a:t>
            </a:r>
            <a:endParaRPr sz="6000" dirty="0">
              <a:solidFill>
                <a:srgbClr val="05A9C7"/>
              </a:solidFill>
              <a:latin typeface="Montserrat Black"/>
              <a:ea typeface="Montserrat Black"/>
              <a:cs typeface="Montserrat Black"/>
              <a:sym typeface="Montserrat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9" title="458.jpg"/>
          <p:cNvPicPr preferRelativeResize="0"/>
          <p:nvPr/>
        </p:nvPicPr>
        <p:blipFill rotWithShape="1">
          <a:blip r:embed="rId3">
            <a:alphaModFix/>
          </a:blip>
          <a:srcRect l="-19090" t="6557" r="19089" b="13082"/>
          <a:stretch/>
        </p:blipFill>
        <p:spPr>
          <a:xfrm>
            <a:off x="-1" y="0"/>
            <a:ext cx="9144000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9"/>
          <p:cNvSpPr/>
          <p:nvPr/>
        </p:nvSpPr>
        <p:spPr>
          <a:xfrm>
            <a:off x="1100" y="2175"/>
            <a:ext cx="9144000" cy="5143500"/>
          </a:xfrm>
          <a:prstGeom prst="rect">
            <a:avLst/>
          </a:prstGeom>
          <a:solidFill>
            <a:srgbClr val="002F6C">
              <a:alpha val="632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9"/>
          <p:cNvSpPr/>
          <p:nvPr/>
        </p:nvSpPr>
        <p:spPr>
          <a:xfrm>
            <a:off x="285750" y="285750"/>
            <a:ext cx="8572500" cy="38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2025" b="1">
                <a:solidFill>
                  <a:srgbClr val="333333"/>
                </a:solidFill>
                <a:latin typeface="Noto Sans"/>
                <a:ea typeface="Noto Sans"/>
                <a:cs typeface="Noto Sans"/>
                <a:sym typeface="Noto Sans"/>
              </a:rPr>
              <a:t>Az egészségügy jövője</a:t>
            </a:r>
            <a:endParaRPr sz="2025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9"/>
          <p:cNvSpPr/>
          <p:nvPr/>
        </p:nvSpPr>
        <p:spPr>
          <a:xfrm>
            <a:off x="285750" y="885825"/>
            <a:ext cx="285750" cy="285750"/>
          </a:xfrm>
          <a:prstGeom prst="ellipse">
            <a:avLst/>
          </a:prstGeom>
          <a:solidFill>
            <a:srgbClr val="0066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9" name="Google Shape;139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6117" y="957263"/>
            <a:ext cx="125016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9"/>
          <p:cNvSpPr/>
          <p:nvPr/>
        </p:nvSpPr>
        <p:spPr>
          <a:xfrm>
            <a:off x="678656" y="885825"/>
            <a:ext cx="3664744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rgbClr val="333333"/>
                </a:solidFill>
                <a:latin typeface="Noto Sans"/>
                <a:ea typeface="Noto Sans"/>
                <a:cs typeface="Noto Sans"/>
                <a:sym typeface="Noto Sans"/>
              </a:rPr>
              <a:t>Személyre szabott medicina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9"/>
          <p:cNvSpPr/>
          <p:nvPr/>
        </p:nvSpPr>
        <p:spPr>
          <a:xfrm>
            <a:off x="678656" y="1135856"/>
            <a:ext cx="3664744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Az AI és a nagy mennyiségű egészségügyi adat kombinációja lehetővé teszi a valóban személyre szabott kezelési tervek kidolgozását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9"/>
          <p:cNvSpPr/>
          <p:nvPr/>
        </p:nvSpPr>
        <p:spPr>
          <a:xfrm>
            <a:off x="285750" y="1814512"/>
            <a:ext cx="285750" cy="285750"/>
          </a:xfrm>
          <a:prstGeom prst="ellipse">
            <a:avLst/>
          </a:prstGeom>
          <a:solidFill>
            <a:srgbClr val="0066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7188" y="1885949"/>
            <a:ext cx="142875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9"/>
          <p:cNvSpPr/>
          <p:nvPr/>
        </p:nvSpPr>
        <p:spPr>
          <a:xfrm>
            <a:off x="678656" y="1814512"/>
            <a:ext cx="3664744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rgbClr val="333333"/>
                </a:solidFill>
                <a:latin typeface="Noto Sans"/>
                <a:ea typeface="Noto Sans"/>
                <a:cs typeface="Noto Sans"/>
                <a:sym typeface="Noto Sans"/>
              </a:rPr>
              <a:t>Prediktív egészségügy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9"/>
          <p:cNvSpPr/>
          <p:nvPr/>
        </p:nvSpPr>
        <p:spPr>
          <a:xfrm>
            <a:off x="678656" y="2064543"/>
            <a:ext cx="3664744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A mesterséges intelligencia segítségével a betegségek előrejelzése és megelőzése kerül előtérbe a reaktív kezelés helyett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9"/>
          <p:cNvSpPr/>
          <p:nvPr/>
        </p:nvSpPr>
        <p:spPr>
          <a:xfrm>
            <a:off x="285750" y="2782877"/>
            <a:ext cx="285750" cy="285750"/>
          </a:xfrm>
          <a:prstGeom prst="ellipse">
            <a:avLst/>
          </a:prstGeom>
          <a:solidFill>
            <a:srgbClr val="0066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7" name="Google Shape;147;p9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48258" y="2854314"/>
            <a:ext cx="160734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9"/>
          <p:cNvSpPr/>
          <p:nvPr/>
        </p:nvSpPr>
        <p:spPr>
          <a:xfrm>
            <a:off x="678656" y="2782877"/>
            <a:ext cx="3664744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rgbClr val="333333"/>
                </a:solidFill>
                <a:latin typeface="Noto Sans"/>
                <a:ea typeface="Noto Sans"/>
                <a:cs typeface="Noto Sans"/>
                <a:sym typeface="Noto Sans"/>
              </a:rPr>
              <a:t>Decentralizált ellátás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9"/>
          <p:cNvSpPr/>
          <p:nvPr/>
        </p:nvSpPr>
        <p:spPr>
          <a:xfrm>
            <a:off x="678656" y="3032908"/>
            <a:ext cx="3664744" cy="428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Az egészségügyi ellátás egyre inkább kikerül a kórházakból az otthonokba és a közösségi terekbe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9"/>
          <p:cNvSpPr/>
          <p:nvPr/>
        </p:nvSpPr>
        <p:spPr>
          <a:xfrm>
            <a:off x="285750" y="3536929"/>
            <a:ext cx="285750" cy="285750"/>
          </a:xfrm>
          <a:prstGeom prst="ellipse">
            <a:avLst/>
          </a:prstGeom>
          <a:solidFill>
            <a:srgbClr val="0066C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1" name="Google Shape;151;p9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5047" y="3608366"/>
            <a:ext cx="107156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9"/>
          <p:cNvSpPr/>
          <p:nvPr/>
        </p:nvSpPr>
        <p:spPr>
          <a:xfrm>
            <a:off x="678656" y="3536929"/>
            <a:ext cx="3664744" cy="214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rgbClr val="333333"/>
                </a:solidFill>
                <a:latin typeface="Noto Sans"/>
                <a:ea typeface="Noto Sans"/>
                <a:cs typeface="Noto Sans"/>
                <a:sym typeface="Noto Sans"/>
              </a:rPr>
              <a:t>Hosszú élet (Longevity)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9"/>
          <p:cNvSpPr/>
          <p:nvPr/>
        </p:nvSpPr>
        <p:spPr>
          <a:xfrm>
            <a:off x="678656" y="3682640"/>
            <a:ext cx="3664744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A brit statisztikai hivatal előrejelzése szerint a 2013-ban született babák egyharmada megéri a 100. születésnapját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4" name="Google Shape;154;p9"/>
          <p:cNvSpPr/>
          <p:nvPr/>
        </p:nvSpPr>
        <p:spPr>
          <a:xfrm>
            <a:off x="285750" y="4424010"/>
            <a:ext cx="4191982" cy="482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7500" tIns="0" rIns="0" bIns="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 i="1">
                <a:solidFill>
                  <a:srgbClr val="444444"/>
                </a:solidFill>
                <a:latin typeface="Noto Sans"/>
                <a:ea typeface="Noto Sans"/>
                <a:cs typeface="Noto Sans"/>
                <a:sym typeface="Noto Sans"/>
              </a:rPr>
              <a:t> "A jövő egészségügye proaktív, személyre szabott, hozzáférhető és hatékony lesz, ahol a technológia és az emberi szakértelem szinergiában működik a jobb egészségügyi eredmények érdekében." </a:t>
            </a:r>
            <a:endParaRPr sz="10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9"/>
          <p:cNvSpPr/>
          <p:nvPr/>
        </p:nvSpPr>
        <p:spPr>
          <a:xfrm>
            <a:off x="-8725" y="2175"/>
            <a:ext cx="4544700" cy="51435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"/>
          <p:cNvSpPr/>
          <p:nvPr/>
        </p:nvSpPr>
        <p:spPr>
          <a:xfrm>
            <a:off x="334824" y="475525"/>
            <a:ext cx="4495500" cy="9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lang="en-US" sz="3025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EGÉSZSÉGÜGY </a:t>
            </a:r>
            <a:r>
              <a:rPr lang="en-US" sz="3025" b="1">
                <a:solidFill>
                  <a:srgbClr val="002F6C"/>
                </a:solidFill>
                <a:latin typeface="Montserrat"/>
                <a:ea typeface="Montserrat"/>
                <a:cs typeface="Montserrat"/>
                <a:sym typeface="Montserrat"/>
              </a:rPr>
              <a:t>JÖVŐJE</a:t>
            </a:r>
            <a:endParaRPr sz="3025" b="1">
              <a:solidFill>
                <a:srgbClr val="002F6C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57" name="Google Shape;157;p9"/>
          <p:cNvSpPr/>
          <p:nvPr/>
        </p:nvSpPr>
        <p:spPr>
          <a:xfrm>
            <a:off x="361950" y="1915688"/>
            <a:ext cx="285900" cy="285900"/>
          </a:xfrm>
          <a:prstGeom prst="ellipse">
            <a:avLst/>
          </a:prstGeom>
          <a:solidFill>
            <a:srgbClr val="002F6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42317" y="1987126"/>
            <a:ext cx="125016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9"/>
          <p:cNvSpPr/>
          <p:nvPr/>
        </p:nvSpPr>
        <p:spPr>
          <a:xfrm>
            <a:off x="361950" y="2738728"/>
            <a:ext cx="285900" cy="285900"/>
          </a:xfrm>
          <a:prstGeom prst="ellipse">
            <a:avLst/>
          </a:prstGeom>
          <a:solidFill>
            <a:srgbClr val="002F6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0" name="Google Shape;160;p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3388" y="2810165"/>
            <a:ext cx="142875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9"/>
          <p:cNvSpPr/>
          <p:nvPr/>
        </p:nvSpPr>
        <p:spPr>
          <a:xfrm>
            <a:off x="361950" y="3544877"/>
            <a:ext cx="285900" cy="285900"/>
          </a:xfrm>
          <a:prstGeom prst="ellipse">
            <a:avLst/>
          </a:prstGeom>
          <a:solidFill>
            <a:srgbClr val="002F6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9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4458" y="3616314"/>
            <a:ext cx="160734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9"/>
          <p:cNvSpPr/>
          <p:nvPr/>
        </p:nvSpPr>
        <p:spPr>
          <a:xfrm>
            <a:off x="361950" y="4298929"/>
            <a:ext cx="285900" cy="285900"/>
          </a:xfrm>
          <a:prstGeom prst="ellipse">
            <a:avLst/>
          </a:prstGeom>
          <a:solidFill>
            <a:srgbClr val="002F6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9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51247" y="4370366"/>
            <a:ext cx="107156" cy="142875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9"/>
          <p:cNvSpPr txBox="1"/>
          <p:nvPr/>
        </p:nvSpPr>
        <p:spPr>
          <a:xfrm>
            <a:off x="767050" y="1519852"/>
            <a:ext cx="3111600" cy="338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r>
              <a:rPr lang="en-US" sz="104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SZEMÉLYRE SZABOTT MEDICINA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AI és a nagy mennyiségű egészségügyi adat kombinációja lehetővé teszi a valóban személyre szabott kezelési tervek kidolgozását.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PREDIKTÍV EGÉSZSÉGÜGY</a:t>
            </a: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mesterséges intelligencia segítségével a betegségek előrejelzése és megelőzése kerül előtérbe a reaktív kezelés helyett.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DECENTRALIZÁLT ELLÁTÁS</a:t>
            </a: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egészségügyi ellátás egyre inkább kikerül a kórházakból az otthonokba és a közösségi terekbe-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46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HOSSZÚ ÉLET (LONGEVITY)</a:t>
            </a: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r>
              <a:rPr lang="en-US" sz="1046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brit statisztikai hivatal előrejelzése szerint a 2013-ban született babák egyharmada megéri a 100. születésnapját</a:t>
            </a: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1046"/>
              <a:buFont typeface="Noto Sans"/>
              <a:buNone/>
            </a:pPr>
            <a:endParaRPr sz="1046" b="1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444444"/>
              </a:buClr>
              <a:buSzPts val="1046"/>
              <a:buFont typeface="Noto Sans"/>
              <a:buNone/>
            </a:pPr>
            <a:endParaRPr sz="1046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6" name="Google Shape;166;p9"/>
          <p:cNvSpPr txBox="1"/>
          <p:nvPr/>
        </p:nvSpPr>
        <p:spPr>
          <a:xfrm>
            <a:off x="4933300" y="475525"/>
            <a:ext cx="3828300" cy="405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"A JÖVŐ EGÉSZSÉGÜGYE </a:t>
            </a:r>
            <a:r>
              <a:rPr lang="en-US" sz="19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PROAKTÍV, SZEMÉLYRE SZABOTT, HOZZÁFÉRHETŐ</a:t>
            </a:r>
            <a: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 ÉS HATÉKONY LESZ, AHOL </a:t>
            </a:r>
            <a:b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 TECHNOLÓGIA ÉS </a:t>
            </a:r>
            <a:b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lang="en-US" sz="19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AZ EMBERI SZAKÉRTELEM SZINERGIÁBAN MŰKÖDIK A JOBB EGÉSZSÉGÜGYI EREDMÉNYEK ÉRDEKÉBEN." </a:t>
            </a:r>
            <a:endParaRPr sz="1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900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67" name="Google Shape;167;p9"/>
          <p:cNvSpPr/>
          <p:nvPr/>
        </p:nvSpPr>
        <p:spPr>
          <a:xfrm>
            <a:off x="7873400" y="4154988"/>
            <a:ext cx="1747200" cy="1747200"/>
          </a:xfrm>
          <a:prstGeom prst="ellipse">
            <a:avLst/>
          </a:prstGeom>
          <a:solidFill>
            <a:srgbClr val="05A9C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5A9C7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463</TotalTime>
  <Words>1014</Words>
  <Application>Microsoft Macintosh PowerPoint</Application>
  <PresentationFormat>On-screen Show (16:9)</PresentationFormat>
  <Paragraphs>149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Noto Sans</vt:lpstr>
      <vt:lpstr>Arial</vt:lpstr>
      <vt:lpstr>Montserrat Medium</vt:lpstr>
      <vt:lpstr>Montserrat</vt:lpstr>
      <vt:lpstr>Montserrat ExtraBold</vt:lpstr>
      <vt:lpstr>Calibri</vt:lpstr>
      <vt:lpstr>Montserrat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PptxGenJS</dc:creator>
  <cp:lastModifiedBy>Tamás Gyurcsány</cp:lastModifiedBy>
  <cp:revision>6</cp:revision>
  <dcterms:created xsi:type="dcterms:W3CDTF">2025-09-04T06:19:05Z</dcterms:created>
  <dcterms:modified xsi:type="dcterms:W3CDTF">2025-09-07T10:36:22Z</dcterms:modified>
</cp:coreProperties>
</file>