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Montserrat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Montserrat-boldItalic.fntdata"/><Relationship Id="rId10" Type="http://schemas.openxmlformats.org/officeDocument/2006/relationships/font" Target="fonts/Montserrat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Montserrat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Montserrat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37c60e724d2_0_0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53" name="Google Shape;53;g37c60e724d2_0_0:notes"/>
          <p:cNvSpPr txBox="1"/>
          <p:nvPr>
            <p:ph idx="1" type="body"/>
          </p:nvPr>
        </p:nvSpPr>
        <p:spPr>
          <a:xfrm>
            <a:off x="0" y="0"/>
            <a:ext cx="3999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g37c60e724d2_0_0:notes"/>
          <p:cNvSpPr txBox="1"/>
          <p:nvPr>
            <p:ph idx="12" type="sldNum"/>
          </p:nvPr>
        </p:nvSpPr>
        <p:spPr>
          <a:xfrm>
            <a:off x="0" y="0"/>
            <a:ext cx="3999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7c60e724d2_0_1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65" name="Google Shape;65;g37c60e724d2_0_14:notes"/>
          <p:cNvSpPr txBox="1"/>
          <p:nvPr>
            <p:ph idx="1" type="body"/>
          </p:nvPr>
        </p:nvSpPr>
        <p:spPr>
          <a:xfrm>
            <a:off x="0" y="0"/>
            <a:ext cx="3999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37c60e724d2_0_14:notes"/>
          <p:cNvSpPr txBox="1"/>
          <p:nvPr>
            <p:ph idx="12" type="sldNum"/>
          </p:nvPr>
        </p:nvSpPr>
        <p:spPr>
          <a:xfrm>
            <a:off x="0" y="0"/>
            <a:ext cx="39999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drive.google.com/file/d/1dRnJ2SrMi6tW0VHH7sRJiwB4b30qCBxc/view?usp=drive_link" TargetMode="External"/><Relationship Id="rId4" Type="http://schemas.openxmlformats.org/officeDocument/2006/relationships/hyperlink" Target="https://drive.google.com/file/d/1j0KRsYbhHtKiHe3q3PbFrT7nL32v79HU/view?usp=sharing" TargetMode="External"/><Relationship Id="rId5" Type="http://schemas.openxmlformats.org/officeDocument/2006/relationships/hyperlink" Target="https://docs.google.com/spreadsheets/d/11xBvQzj2u6OIAesbGeEgBk61R1ebTwDd/edit?usp=drive_link&amp;ouid=115788331343879849595&amp;rtpof=true&amp;sd=true" TargetMode="External"/><Relationship Id="rId6" Type="http://schemas.openxmlformats.org/officeDocument/2006/relationships/hyperlink" Target="https://docs.google.com/spreadsheets/d/11xBvQzj2u6OIAesbGeEgBk61R1ebTwDd/edit?usp=drive_link&amp;ouid=115788331343879849595&amp;rtpof=true&amp;sd=true" TargetMode="External"/><Relationship Id="rId7" Type="http://schemas.openxmlformats.org/officeDocument/2006/relationships/image" Target="../media/image2.jpg"/><Relationship Id="rId8" Type="http://schemas.openxmlformats.org/officeDocument/2006/relationships/hyperlink" Target="https://drive.google.com/file/d/1J7rMPIEnC-0Z2xOaImMGDWUaEPRTUE5-/view?usp=sharing" TargetMode="External"/></Relationships>
</file>

<file path=ppt/slides/_rels/slide2.xml.rels><?xml version="1.0" encoding="UTF-8" standalone="yes"?><Relationships xmlns="http://schemas.openxmlformats.org/package/2006/relationships"><Relationship Id="rId11" Type="http://schemas.openxmlformats.org/officeDocument/2006/relationships/hyperlink" Target="https://www.england.nhs.uk/2024/03/nhs-ai-expansion-to-help-tackle-missed-appointments-and-improve-waiting-times/#:~:text=leading%20to%20a%2030,by%20continuing%20with%20the%20programme" TargetMode="External"/><Relationship Id="rId10" Type="http://schemas.openxmlformats.org/officeDocument/2006/relationships/hyperlink" Target="https://www.england.nhs.uk/2024/03/nhs-ai-expansion-to-help-tackle-missed-appointments-and-improve-waiting-times/#:~:text=leading%20to%20a%2030,by%20continuing%20with%20the%20programme" TargetMode="External"/><Relationship Id="rId13" Type="http://schemas.openxmlformats.org/officeDocument/2006/relationships/hyperlink" Target="https://www.bu.edu/articles/2025/brink-bites-using-ai-to-spot-alzheimers-nih-copd-research/#:~:text=NIH%20Awards%20BU%20%243,for%20COPD%20Research" TargetMode="External"/><Relationship Id="rId12" Type="http://schemas.openxmlformats.org/officeDocument/2006/relationships/hyperlink" Target="https://www.england.nhs.uk/2024/03/nhs-ai-expansion-to-help-tackle-missed-appointments-and-improve-waiting-times/#:~:text=leading%20to%20a%2030,by%20continuing%20with%20the%20programme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healthcareasiamagazine.com/healthcare/news/healthcare-data-projected-grow-36-cagr-2025#:~:text=However%2C%20the%20sector%20lags%20in,digital%20tech%20adoption" TargetMode="External"/><Relationship Id="rId4" Type="http://schemas.openxmlformats.org/officeDocument/2006/relationships/hyperlink" Target="https://healthcareasiamagazine.com/healthcare/news/healthcare-data-projected-grow-36-cagr-2025#:~:text=However%2C%20the%20sector%20lags%20in,digital%20tech%20adoption" TargetMode="External"/><Relationship Id="rId9" Type="http://schemas.openxmlformats.org/officeDocument/2006/relationships/hyperlink" Target="https://medium.com/@theexcutionadvantage/the-roi-of-prevention-why-it-still-doesnt-pay-and-how-it-could-9ef90bb5a66c" TargetMode="External"/><Relationship Id="rId15" Type="http://schemas.openxmlformats.org/officeDocument/2006/relationships/hyperlink" Target="https://www.microsoft.com/en-us/industry/blog/healthcare/2024/08/08/dax-copilot-new-customization-options-and-ai-capabilities-for-even-greater-productivity/" TargetMode="External"/><Relationship Id="rId14" Type="http://schemas.openxmlformats.org/officeDocument/2006/relationships/hyperlink" Target="https://www.microsoft.com/en-us/industry/blog/healthcare/2024/08/08/dax-copilot-new-customization-options-and-ai-capabilities-for-even-greater-productivity/" TargetMode="External"/><Relationship Id="rId17" Type="http://schemas.openxmlformats.org/officeDocument/2006/relationships/hyperlink" Target="https://media.market.us/wearable-medical-devices-statistics/#:~:text=,440%20million%20units%20in%202024" TargetMode="External"/><Relationship Id="rId16" Type="http://schemas.openxmlformats.org/officeDocument/2006/relationships/hyperlink" Target="https://www.microsoft.com/en-us/industry/blog/healthcare/2024/08/08/dax-copilot-new-customization-options-and-ai-capabilities-for-even-greater-productivity/" TargetMode="External"/><Relationship Id="rId5" Type="http://schemas.openxmlformats.org/officeDocument/2006/relationships/hyperlink" Target="https://www.rbccm.com/en/gib/healthcare/episode/the_healthcare_data_explosion#:~:text=Every%20second%2C%20an%20exponential%20amount,faster%20than%20media%20%26%20entertainment" TargetMode="External"/><Relationship Id="rId6" Type="http://schemas.openxmlformats.org/officeDocument/2006/relationships/hyperlink" Target="https://news.asu.edu/b/20250623-aipowered-project-tackles-epilepsy-tech-and-teamwork#:~:text=The%20team%20believes%20their%20project,dramatically%20improving%20patient%20outcomes" TargetMode="External"/><Relationship Id="rId7" Type="http://schemas.openxmlformats.org/officeDocument/2006/relationships/image" Target="../media/image1.jpg"/><Relationship Id="rId8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/>
          <p:nvPr/>
        </p:nvSpPr>
        <p:spPr>
          <a:xfrm>
            <a:off x="246475" y="2184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b="1" lang="en" sz="3025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Dokumentumok</a:t>
            </a:r>
            <a:endParaRPr b="1" sz="3025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57" name="Google Shape;57;p14"/>
          <p:cNvSpPr/>
          <p:nvPr/>
        </p:nvSpPr>
        <p:spPr>
          <a:xfrm>
            <a:off x="1530544" y="3048963"/>
            <a:ext cx="2569200" cy="17322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anchorCtr="0" anchor="ctr" bIns="81475" lIns="81475" spcFirstLastPara="1" rIns="81475" wrap="square" tIns="81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20"/>
              <a:buFont typeface="Arial"/>
              <a:buNone/>
            </a:pPr>
            <a:r>
              <a:rPr b="1" lang="en" sz="1669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AKTÍV KARKÖTŐ PROGRAM</a:t>
            </a:r>
            <a:endParaRPr sz="927">
              <a:solidFill>
                <a:schemeClr val="lt1"/>
              </a:solidFill>
            </a:endParaRPr>
          </a:p>
        </p:txBody>
      </p:sp>
      <p:sp>
        <p:nvSpPr>
          <p:cNvPr id="58" name="Google Shape;58;p14"/>
          <p:cNvSpPr/>
          <p:nvPr/>
        </p:nvSpPr>
        <p:spPr>
          <a:xfrm>
            <a:off x="1530550" y="1214763"/>
            <a:ext cx="2569200" cy="1732200"/>
          </a:xfrm>
          <a:prstGeom prst="rect">
            <a:avLst/>
          </a:prstGeom>
          <a:solidFill>
            <a:srgbClr val="05A9C7">
              <a:alpha val="81010"/>
            </a:srgbClr>
          </a:solidFill>
          <a:ln>
            <a:noFill/>
          </a:ln>
        </p:spPr>
        <p:txBody>
          <a:bodyPr anchorCtr="0" anchor="ctr" bIns="81475" lIns="81475" spcFirstLastPara="1" rIns="81475" wrap="square" tIns="81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69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ELŐADÁS PPT</a:t>
            </a:r>
            <a:endParaRPr sz="1669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27">
              <a:solidFill>
                <a:schemeClr val="lt1"/>
              </a:solidFill>
            </a:endParaRPr>
          </a:p>
        </p:txBody>
      </p:sp>
      <p:sp>
        <p:nvSpPr>
          <p:cNvPr id="59" name="Google Shape;59;p14"/>
          <p:cNvSpPr/>
          <p:nvPr/>
        </p:nvSpPr>
        <p:spPr>
          <a:xfrm>
            <a:off x="4389512" y="1214763"/>
            <a:ext cx="2569200" cy="1732200"/>
          </a:xfrm>
          <a:prstGeom prst="rect">
            <a:avLst/>
          </a:prstGeom>
          <a:solidFill>
            <a:srgbClr val="05A9C7">
              <a:alpha val="53800"/>
            </a:srgbClr>
          </a:solidFill>
          <a:ln>
            <a:noFill/>
          </a:ln>
        </p:spPr>
        <p:txBody>
          <a:bodyPr anchorCtr="0" anchor="ctr" bIns="81475" lIns="81475" spcFirstLastPara="1" rIns="81475" wrap="square" tIns="81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69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EÜ KÖLTÉSEK</a:t>
            </a:r>
            <a:endParaRPr b="1" sz="1669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69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EUROSTAT</a:t>
            </a:r>
            <a:endParaRPr b="1" sz="1669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60" name="Google Shape;60;p14" title="9539341_265.jpg"/>
          <p:cNvPicPr preferRelativeResize="0"/>
          <p:nvPr/>
        </p:nvPicPr>
        <p:blipFill rotWithShape="1">
          <a:blip r:embed="rId7">
            <a:alphaModFix/>
          </a:blip>
          <a:srcRect b="9502" l="22701" r="27515" t="10974"/>
          <a:stretch/>
        </p:blipFill>
        <p:spPr>
          <a:xfrm>
            <a:off x="7696200" y="90850"/>
            <a:ext cx="1334948" cy="1419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 title="9539341_265.jpg"/>
          <p:cNvPicPr preferRelativeResize="0"/>
          <p:nvPr/>
        </p:nvPicPr>
        <p:blipFill rotWithShape="1">
          <a:blip r:embed="rId7">
            <a:alphaModFix/>
          </a:blip>
          <a:srcRect b="70599" l="22701" r="27515" t="10974"/>
          <a:stretch/>
        </p:blipFill>
        <p:spPr>
          <a:xfrm>
            <a:off x="61200" y="4924124"/>
            <a:ext cx="3695401" cy="910351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/>
          <p:nvPr/>
        </p:nvSpPr>
        <p:spPr>
          <a:xfrm>
            <a:off x="4389512" y="3048963"/>
            <a:ext cx="2569200" cy="1732200"/>
          </a:xfrm>
          <a:prstGeom prst="rect">
            <a:avLst/>
          </a:prstGeom>
          <a:solidFill>
            <a:srgbClr val="05A9C7">
              <a:alpha val="53800"/>
            </a:srgbClr>
          </a:solidFill>
          <a:ln>
            <a:noFill/>
          </a:ln>
        </p:spPr>
        <p:txBody>
          <a:bodyPr anchorCtr="0" anchor="ctr" bIns="81475" lIns="81475" spcFirstLastPara="1" rIns="81475" wrap="square" tIns="81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69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LEHET-E 150 ÉVIG ÉLNI?</a:t>
            </a:r>
            <a:endParaRPr b="1" sz="1669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/>
          <p:nvPr/>
        </p:nvSpPr>
        <p:spPr>
          <a:xfrm>
            <a:off x="246475" y="218476"/>
            <a:ext cx="8572500" cy="99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2025"/>
              <a:buFont typeface="Noto Sans"/>
              <a:buNone/>
            </a:pPr>
            <a:r>
              <a:rPr b="1" lang="en" sz="3025">
                <a:solidFill>
                  <a:srgbClr val="05A9C7"/>
                </a:solidFill>
                <a:latin typeface="Montserrat"/>
                <a:ea typeface="Montserrat"/>
                <a:cs typeface="Montserrat"/>
                <a:sym typeface="Montserrat"/>
              </a:rPr>
              <a:t>Cikkek</a:t>
            </a:r>
            <a:endParaRPr b="1" sz="3025">
              <a:solidFill>
                <a:srgbClr val="05A9C7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69" name="Google Shape;69;p15"/>
          <p:cNvSpPr/>
          <p:nvPr/>
        </p:nvSpPr>
        <p:spPr>
          <a:xfrm>
            <a:off x="2450962" y="1420525"/>
            <a:ext cx="2105400" cy="14193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HEALTHCARE DATA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GROWTH</a:t>
            </a:r>
            <a:endParaRPr sz="759">
              <a:solidFill>
                <a:schemeClr val="lt1"/>
              </a:solidFill>
            </a:endParaRPr>
          </a:p>
        </p:txBody>
      </p:sp>
      <p:sp>
        <p:nvSpPr>
          <p:cNvPr id="70" name="Google Shape;70;p15"/>
          <p:cNvSpPr/>
          <p:nvPr/>
        </p:nvSpPr>
        <p:spPr>
          <a:xfrm>
            <a:off x="246481" y="1420525"/>
            <a:ext cx="2105400" cy="1419300"/>
          </a:xfrm>
          <a:prstGeom prst="rect">
            <a:avLst/>
          </a:prstGeom>
          <a:solidFill>
            <a:srgbClr val="05A9C7">
              <a:alpha val="81010"/>
            </a:srgbClr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HEALTHCARE DATA EXPLOSION</a:t>
            </a:r>
            <a:endParaRPr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9">
              <a:solidFill>
                <a:schemeClr val="lt1"/>
              </a:solidFill>
            </a:endParaRPr>
          </a:p>
        </p:txBody>
      </p:sp>
      <p:sp>
        <p:nvSpPr>
          <p:cNvPr id="71" name="Google Shape;71;p15"/>
          <p:cNvSpPr/>
          <p:nvPr/>
        </p:nvSpPr>
        <p:spPr>
          <a:xfrm>
            <a:off x="6859893" y="1420525"/>
            <a:ext cx="2105400" cy="1419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EPILEPSY AND AI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72" name="Google Shape;72;p15" title="dr24_szines_sav-02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flipH="1" rot="10800000">
            <a:off x="0" y="5132465"/>
            <a:ext cx="5143500" cy="457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 title="9539341_265.jpg"/>
          <p:cNvPicPr preferRelativeResize="0"/>
          <p:nvPr/>
        </p:nvPicPr>
        <p:blipFill rotWithShape="1">
          <a:blip r:embed="rId8">
            <a:alphaModFix/>
          </a:blip>
          <a:srcRect b="9502" l="22701" r="27515" t="10974"/>
          <a:stretch/>
        </p:blipFill>
        <p:spPr>
          <a:xfrm>
            <a:off x="7795150" y="163900"/>
            <a:ext cx="1122775" cy="1193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5" title="9539341_265.jpg"/>
          <p:cNvPicPr preferRelativeResize="0"/>
          <p:nvPr/>
        </p:nvPicPr>
        <p:blipFill rotWithShape="1">
          <a:blip r:embed="rId8">
            <a:alphaModFix/>
          </a:blip>
          <a:srcRect b="70599" l="22701" r="27515" t="10974"/>
          <a:stretch/>
        </p:blipFill>
        <p:spPr>
          <a:xfrm>
            <a:off x="4742450" y="4567399"/>
            <a:ext cx="3695401" cy="910351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p15"/>
          <p:cNvSpPr/>
          <p:nvPr/>
        </p:nvSpPr>
        <p:spPr>
          <a:xfrm>
            <a:off x="4655431" y="1420525"/>
            <a:ext cx="2105400" cy="1419300"/>
          </a:xfrm>
          <a:prstGeom prst="rect">
            <a:avLst/>
          </a:prstGeom>
          <a:solidFill>
            <a:srgbClr val="05A9C7">
              <a:alpha val="53800"/>
            </a:srgbClr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ROI OF PREVENTION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6" name="Google Shape;76;p15"/>
          <p:cNvSpPr/>
          <p:nvPr/>
        </p:nvSpPr>
        <p:spPr>
          <a:xfrm>
            <a:off x="2450962" y="3045575"/>
            <a:ext cx="2105400" cy="1419300"/>
          </a:xfrm>
          <a:prstGeom prst="rect">
            <a:avLst/>
          </a:prstGeom>
          <a:solidFill>
            <a:srgbClr val="05A9C7"/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AI IN ADMINISTRATION 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- 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NHS SCHEDULING</a:t>
            </a:r>
            <a:endParaRPr sz="759">
              <a:solidFill>
                <a:schemeClr val="lt1"/>
              </a:solidFill>
            </a:endParaRPr>
          </a:p>
        </p:txBody>
      </p:sp>
      <p:sp>
        <p:nvSpPr>
          <p:cNvPr id="77" name="Google Shape;77;p15"/>
          <p:cNvSpPr/>
          <p:nvPr/>
        </p:nvSpPr>
        <p:spPr>
          <a:xfrm>
            <a:off x="246481" y="3045575"/>
            <a:ext cx="2105400" cy="1419300"/>
          </a:xfrm>
          <a:prstGeom prst="rect">
            <a:avLst/>
          </a:prstGeom>
          <a:solidFill>
            <a:srgbClr val="05A9C7">
              <a:alpha val="81010"/>
            </a:srgbClr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ALZHEIMER AND AI</a:t>
            </a:r>
            <a:endParaRPr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59">
              <a:solidFill>
                <a:schemeClr val="lt1"/>
              </a:solidFill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6859893" y="3045575"/>
            <a:ext cx="2105400" cy="1419300"/>
          </a:xfrm>
          <a:prstGeom prst="rect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MICROSOFT </a:t>
            </a: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DOCUMENTATION</a:t>
            </a: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STUDY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9" name="Google Shape;79;p15"/>
          <p:cNvSpPr/>
          <p:nvPr/>
        </p:nvSpPr>
        <p:spPr>
          <a:xfrm>
            <a:off x="4655431" y="3045575"/>
            <a:ext cx="2105400" cy="1419300"/>
          </a:xfrm>
          <a:prstGeom prst="rect">
            <a:avLst/>
          </a:prstGeom>
          <a:solidFill>
            <a:srgbClr val="05A9C7">
              <a:alpha val="53800"/>
            </a:srgbClr>
          </a:solidFill>
          <a:ln>
            <a:noFill/>
          </a:ln>
        </p:spPr>
        <p:txBody>
          <a:bodyPr anchorCtr="0" anchor="ctr" bIns="66750" lIns="66750" spcFirstLastPara="1" rIns="66750" wrap="square" tIns="6675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67" u="sng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  <a:hlinkClick r:id="rId1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WEARABLE MEDICAL DEVICE MARKET</a:t>
            </a:r>
            <a:endParaRPr b="1" sz="1367">
              <a:solidFill>
                <a:schemeClr val="lt1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